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27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slideLayout" Target="../slideLayouts/slideLayout33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png"/><Relationship Id="rId6" Type="http://schemas.openxmlformats.org/officeDocument/2006/relationships/slideLayout" Target="../slideLayouts/slideLayout34.xml"/><Relationship Id="rId7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slideLayout" Target="../slideLayouts/slideLayout42.xml"/><Relationship Id="rId7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slideLayout" Target="../slideLayouts/slideLayout44.xml"/><Relationship Id="rId5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slideLayout" Target="../slideLayouts/slideLayout45.xml"/><Relationship Id="rId6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image" Target="../media/image-47-5.png"/><Relationship Id="rId6" Type="http://schemas.openxmlformats.org/officeDocument/2006/relationships/slideLayout" Target="../slideLayouts/slideLayout48.xml"/><Relationship Id="rId7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2.png"/><Relationship Id="rId3" Type="http://schemas.openxmlformats.org/officeDocument/2006/relationships/image" Target="../media/image-51-3.png"/><Relationship Id="rId4" Type="http://schemas.openxmlformats.org/officeDocument/2006/relationships/image" Target="../media/image-51-4.png"/><Relationship Id="rId5" Type="http://schemas.openxmlformats.org/officeDocument/2006/relationships/image" Target="../media/image-51-5.png"/><Relationship Id="rId6" Type="http://schemas.openxmlformats.org/officeDocument/2006/relationships/slideLayout" Target="../slideLayouts/slideLayout52.xml"/><Relationship Id="rId7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2.png"/><Relationship Id="rId3" Type="http://schemas.openxmlformats.org/officeDocument/2006/relationships/image" Target="../media/image-52-3.png"/><Relationship Id="rId4" Type="http://schemas.openxmlformats.org/officeDocument/2006/relationships/image" Target="../media/image-52-4.png"/><Relationship Id="rId5" Type="http://schemas.openxmlformats.org/officeDocument/2006/relationships/slideLayout" Target="../slideLayouts/slideLayout53.xml"/><Relationship Id="rId6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54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56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57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2.png"/><Relationship Id="rId3" Type="http://schemas.openxmlformats.org/officeDocument/2006/relationships/image" Target="../media/image-57-3.png"/><Relationship Id="rId4" Type="http://schemas.openxmlformats.org/officeDocument/2006/relationships/image" Target="../media/image-57-4.png"/><Relationship Id="rId5" Type="http://schemas.openxmlformats.org/officeDocument/2006/relationships/image" Target="../media/image-57-5.png"/><Relationship Id="rId6" Type="http://schemas.openxmlformats.org/officeDocument/2006/relationships/slideLayout" Target="../slideLayouts/slideLayout58.xml"/><Relationship Id="rId7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image" Target="../media/image-59-3.png"/><Relationship Id="rId4" Type="http://schemas.openxmlformats.org/officeDocument/2006/relationships/slideLayout" Target="../slideLayouts/slideLayout60.xml"/><Relationship Id="rId5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6049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數據庫系統基礎教學大綱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本課程涵蓋數據庫的基本概念和結構，為後續學習奠定基礎。我們將從數據庫系統概述開始，逐步深入數據模型、三級模式結構，並進行實際操作。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4931331"/>
            <a:ext cx="27417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投稿人：Kunta Hsieh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關係模型（重點）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表格結構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9173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數據以表格形式存儲，直觀易懂。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90131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主鍵概念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39173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每個表有唯一標識符，確保數據完整性。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10752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9013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關係運算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39173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支持選擇、投影、連接等豐富的關係運算。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59177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廣泛應用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08218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目前最流行的數據模型，如MySQL、Oracle等。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面向對象模型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對象概念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數據和操作封裝在對象中，支持繼承和多態等面向對象特性。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複雜數據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適合處理複雜數據類型，如多媒體、地理信息等。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應用領域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在CAD、CASE等領域有廣泛應用。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鍵值模型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簡單結構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數據以鍵值對形式存儲，結構簡單靈活。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高性能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查詢速度快，適合處理大量數據。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NoSQL代表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Redis、DynamoDB等是典型的鍵值數據庫。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數據庫的三級模式結構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110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外模式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110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用戶視圖層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333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概念模式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333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全局邏輯結構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333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內模式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333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物理存儲結構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三級模式結構是數據庫系統的標準架構，它實現了數據的物理獨立性和邏輯獨立性，使數據庫具有更好的適應性和擴展性。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外模式（用戶視圖）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數據庫用戶能看到和使用的局部數據的邏輯結構描述。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特點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同一數據庫可以有多個外模式，滿足不同用戶的需求。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作用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提供數據安全性，用戶只能訪問被授權的數據。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6599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概念模式（全局邏輯結構）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數據庫中全體數據的邏輯結構和特徵的描述，是所有用戶的公共數據視圖。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特點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一個數據庫只有一個概念模式，是數據庫的中心和核心。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內容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包括數據的邏輯結構、數據項、記錄類型、關係等。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內模式（存儲結構）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數據物理結構和存儲方式的描述，是數據在計算機中的實際存儲方式。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特點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與具體的數據庫管理系統和操作系統密切相關。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包括存儲記錄的類型、存儲方式、索引方式等。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數據庫的基本組成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數據（Data）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數據庫中存儲的各種信息，是數據庫的核心。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硬件（Hardware）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支持數據庫運行的計算機設備，包括存儲設備、處理器等。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軟件（Software）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數據庫管理系統和相關工具軟件。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用戶（Users）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使用和管理數據庫的人員，包括最終用戶、開發人員、DBA等。</a:t>
            </a:r>
            <a:endParaRPr lang="en-US" sz="17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7130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基本的SQL操作：創建數據庫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SQL語法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使用CREATE DATABASE語句創建新的數據庫。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語法結構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DATABASE database_name;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DATABASE student_db;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9612"/>
            <a:ext cx="6030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基本的SQL操作：創建表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8553"/>
            <a:ext cx="7556421" cy="2880360"/>
          </a:xfrm>
          <a:prstGeom prst="roundRect">
            <a:avLst>
              <a:gd name="adj" fmla="val 330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2708553"/>
            <a:ext cx="7579043" cy="2880360"/>
          </a:xfrm>
          <a:prstGeom prst="roundRect">
            <a:avLst>
              <a:gd name="adj" fmla="val 1181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878574"/>
            <a:ext cx="71254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students (
  id INT AUTO_INCREMENT PRIMARY KEY,
  name VARCHAR(50) NOT NULL,
  age INT NOT NULL,
  email VARCHAR(100) UNIQUE
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440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TABLE語句用於在數據庫中創建新表。上述語句創建了一個包含id、name、age和email字段的學生表。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第一週教學目標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理解基本概念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掌握數據庫的基本概念與組成要素。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學習各種數據模型的基本類型及特點。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三級模式結構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理解數據庫的三級模式架構。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SQL基礎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初步接觸SQL，能進行簡單的數據庫操作。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2515"/>
            <a:ext cx="658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基本的SQL操作：插入數據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71455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3071455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3241477"/>
            <a:ext cx="71254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students (name, age, email) 
VALUES ('張三', 20, 'zhangsan@example.com'),
       ('李四', 22, 'lisi@example.com'),
       ('王五', 21, 'wangwu@example.com');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811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INTO語句用於向表中添加新的數據記錄。上述語句向學生表中插入了三條記錄。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2656"/>
            <a:ext cx="658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基本的SQL操作：查詢數據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查詢所有數據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4087892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DADBF1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408789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25791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7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條件查詢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4087892"/>
            <a:ext cx="6244709" cy="1065848"/>
          </a:xfrm>
          <a:prstGeom prst="roundRect">
            <a:avLst>
              <a:gd name="adj" fmla="val 8938"/>
            </a:avLst>
          </a:prstGeom>
          <a:solidFill>
            <a:srgbClr val="DADBF1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4087892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4257913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age &gt; 21;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640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SELECT語句用於從數據庫中查詢數據。星號(*)表示選擇所有列，WHERE子句用於指定查詢條件。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3966"/>
            <a:ext cx="658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基本的SQL操作：更新數據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2907"/>
            <a:ext cx="7556421" cy="1791652"/>
          </a:xfrm>
          <a:prstGeom prst="roundRect">
            <a:avLst>
              <a:gd name="adj" fmla="val 531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3252907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3422928"/>
            <a:ext cx="71254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students 
SET age = 23 
WHERE name = '李四';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997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UPDATE語句用於修改表中的現有記錄。上述語句將名為"李四"的學生年齡更新為23歲。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6868"/>
            <a:ext cx="6580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基本的SQL操作：刪除數據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15809"/>
            <a:ext cx="7556421" cy="1428750"/>
          </a:xfrm>
          <a:prstGeom prst="roundRect">
            <a:avLst>
              <a:gd name="adj" fmla="val 6668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615809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785830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students 
WHERE name = '王五';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97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DELETE語句用於刪除表中的記錄。上述語句刪除了名為"王五"的學生記錄。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第一週教學方式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理論講解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通過PPT介紹概念與案例，建立學生對數據庫的基本認識。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課堂討論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讓學生思考數據庫的應用場景，如圖書管理系統、電商平台等。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實際操作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43354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簡單的SQL練習，讓學生使用MySQL或SQLite進行基本數據庫操作。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預計學習成果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概念理解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能夠描述數據庫管理系統的基本概念。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模型掌握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理解數據模型的基本類型及其應用。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結構認知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掌握數據庫的三級模式結構。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操作能力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能夠使用SQL創建數據庫並進行基本操作。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第一週實驗計畫概述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MySQL安裝與啟動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在Windows 10上安裝MySQL並確保服務正常運行。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Navicat連接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使用Navicat工具連接MySQL數據庫。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SQL基礎操作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進行創建表、插入、查詢、更新和刪除等基本操作。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備份與恢復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學習數據庫的備份與恢復技術。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9754"/>
            <a:ext cx="65498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實驗1：MySQL安裝與啟動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8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實驗目標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8383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3880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安裝MySQL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3287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在Windows 10上成功安裝MySQL數據庫系統。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8383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70537" y="3880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啟動服務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3287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啟動MySQL服務並測試是否運行正常。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5365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55790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536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命令行使用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0269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簡單使用MySQL命令行工具(MySQL CLI)。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下載與安裝MySQL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訪問官網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進入MySQL官網下載MySQL Community Server安裝包。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選擇版本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選擇MySQL Installer版本，並進行下載。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執行安裝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執行安裝程式，選擇Developer Default安裝選項。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配置設置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設定root用戶密碼，允許MySQL服務開機自動啟動。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啟動MySQL服務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確認服務狀態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在Windows搜索欄輸入Services，找到MySQL80服務，確保顯示為"Running"。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命令行啟動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打開cmd或PowerShell，輸入：net start mysql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登錄MySQL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輸入：mysql -u root -p，然後輸入安裝時設置的root密碼。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數據庫系統概述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數據庫定義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數據庫是按照數據結構來組織、存儲和管理數據的倉庫。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特點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數據庫具有數據共享、減少冗餘、數據獨立等特點。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發展歷程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從文件系統發展到現代數據庫系統，經歷了多次技術革新。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5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實驗2：使用Navicat連接MySQL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9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實驗目標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372379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958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Navicat連接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486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學習使用Navicat圖形界面工具連接MySQL數據庫。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72379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958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創建數據庫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4486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在Navicat中創建新的數據庫和表。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63570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870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可視化管理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36055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體驗圖形界面對數據庫進行管理的便捷性。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安裝與配置Navicat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64279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31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下載安裝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2167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下載並安裝Navicat for MySQL（可選擇試用版）。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2399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創建連接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813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打開Navicat，點擊"Connection" → "MySQL"來創建新連接。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8371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設置參數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4111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設置連接參數：Host為localhost，Port為3306，User為root。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43557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測試連接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0095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輸入密碼並測試連接，確保能夠連接到MySQL服務器。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851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在Navicat中創建數據庫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新建數據庫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在Navicat左側導航欄中，右鍵"Connection" → "New Database"。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設置參數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設置數據庫名稱，如student_db。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選擇編碼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選擇編碼utf8mb4_general_ci，支持多語言字符。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實驗3：SQL基礎操作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9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實驗目標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857256" y="3333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創建表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2393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使用SQL語句創建數據表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04028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33492" y="36268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2924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插入數據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4151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向表中添加記錄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04028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93010" y="336220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051256" y="4559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查詢數據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051256" y="5050155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從表中檢索信息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04028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719423" y="504896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9937790" y="619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更新數據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37790" y="668524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修改現有記錄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04028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370564" y="635603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4"/>
          <p:cNvSpPr/>
          <p:nvPr/>
        </p:nvSpPr>
        <p:spPr>
          <a:xfrm>
            <a:off x="1857256" y="5786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刪除數據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93790" y="627649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移除不需要的記錄</a:t>
            </a:r>
            <a:endParaRPr lang="en-US" sz="17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04028"/>
            <a:ext cx="4564975" cy="45649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710595" y="547723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3298984"/>
            <a:ext cx="540531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spc="-12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創建學生表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642" y="4298871"/>
            <a:ext cx="13117116" cy="2745224"/>
          </a:xfrm>
          <a:prstGeom prst="roundRect">
            <a:avLst>
              <a:gd name="adj" fmla="val 3308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45927" y="4298871"/>
            <a:ext cx="13138547" cy="2745224"/>
          </a:xfrm>
          <a:prstGeom prst="roundRect">
            <a:avLst>
              <a:gd name="adj" fmla="val 1181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962025" y="4460915"/>
            <a:ext cx="12706350" cy="242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students (
  id INT AUTO_INCREMENT PRIMARY KEY,
  name VARCHAR(50) NOT NULL,
  age INT NOT NULL,
  email VARCHAR(100) UNIQUE
);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6642" y="7287220"/>
            <a:ext cx="1311711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此SQL語句在student_db數據庫中創建了一個名為students的表，包含id、name、age和email四個字段。</a:t>
            </a:r>
            <a:endParaRPr lang="en-US" sz="1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插入學生數據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0584"/>
            <a:ext cx="13042821" cy="2154555"/>
          </a:xfrm>
          <a:prstGeom prst="roundRect">
            <a:avLst>
              <a:gd name="adj" fmla="val 4422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4670584"/>
            <a:ext cx="13065443" cy="2154555"/>
          </a:xfrm>
          <a:prstGeom prst="roundRect">
            <a:avLst>
              <a:gd name="adj" fmla="val 157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4840605"/>
            <a:ext cx="126118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students (name, age, email) 
VALUES ('張三', 20, 'zhangsan@example.com'),
       ('李四', 22, 'lisi@example.com'),
       ('王五', 21, 'wangwu@example.com');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0802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此SQL語句向students表中插入了三條學生記錄，包含姓名、年齡和電子郵件信息。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查詢學生數據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查詢所有學生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4113371"/>
            <a:ext cx="6244709" cy="702945"/>
          </a:xfrm>
          <a:prstGeom prst="roundRect">
            <a:avLst>
              <a:gd name="adj" fmla="val 13553"/>
            </a:avLst>
          </a:prstGeom>
          <a:solidFill>
            <a:srgbClr val="DADBF1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4113371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283393"/>
            <a:ext cx="5813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71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此語句返回students表中的所有記錄。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條件查詢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99521" y="4113371"/>
            <a:ext cx="6244709" cy="1065848"/>
          </a:xfrm>
          <a:prstGeom prst="roundRect">
            <a:avLst>
              <a:gd name="adj" fmla="val 8938"/>
            </a:avLst>
          </a:prstGeom>
          <a:solidFill>
            <a:srgbClr val="DADBF1"/>
          </a:solidFill>
          <a:ln/>
        </p:spPr>
      </p:sp>
      <p:sp>
        <p:nvSpPr>
          <p:cNvPr id="10" name="Shape 8"/>
          <p:cNvSpPr/>
          <p:nvPr/>
        </p:nvSpPr>
        <p:spPr>
          <a:xfrm>
            <a:off x="7588210" y="4113371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DADBF1"/>
          </a:solidFill>
          <a:ln/>
        </p:spPr>
      </p:sp>
      <p:sp>
        <p:nvSpPr>
          <p:cNvPr id="11" name="Text 9"/>
          <p:cNvSpPr/>
          <p:nvPr/>
        </p:nvSpPr>
        <p:spPr>
          <a:xfrm>
            <a:off x="7815024" y="4283393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age &gt; 21;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343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此語句只返回年齡大於21歲的學生記錄。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更新學生數據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52907"/>
            <a:ext cx="7556421" cy="1791652"/>
          </a:xfrm>
          <a:prstGeom prst="roundRect">
            <a:avLst>
              <a:gd name="adj" fmla="val 531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252907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422928"/>
            <a:ext cx="71254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students 
SET age = 23 
WHERE name = '李四';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97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此SQL語句將名為"李四"的學生記錄中的年齡值更新為23歲。WHERE子句指定了要更新的特定記錄。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45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刪除學生數據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3486"/>
            <a:ext cx="13042821" cy="1428750"/>
          </a:xfrm>
          <a:prstGeom prst="roundRect">
            <a:avLst>
              <a:gd name="adj" fmla="val 6668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5033486"/>
            <a:ext cx="13065443" cy="1428750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5203508"/>
            <a:ext cx="126118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students 
WHERE name = '王五';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17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此SQL語句從students表中刪除了名為"王五"的學生記錄。刪除操作需謹慎使用，確保WHERE條件正確。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096"/>
            <a:ext cx="6416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實驗4：備份與恢復數據庫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7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實驗目標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56152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795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數據庫備份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28638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學習如何將數據庫導出為SQL文件，保護數據安全。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6152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795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數據庫恢復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28638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學習如何從備份文件中還原數據庫，確保數據可恢復性。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6152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795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災難恢復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28638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了解數據庫災難恢復的基本概念和流程。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數據管理技術的發展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7655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5681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文件系統階段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98775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早期計算機使用文件系統管理數據，存在數據冗餘、一致性差等問題。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66224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4223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4648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394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數據庫系統出現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88442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解決了文件系統的缺點，提供了統一的數據管理方式。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現代數據庫系統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支持複雜查詢、事務處理、安全控制等高級功能。</a:t>
            </a:r>
            <a:endParaRPr lang="en-US" sz="17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導出數據庫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選擇導出向導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在Navicat中右鍵點擊student_db，選擇「Export Wizard」。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選擇格式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選擇SQL格式，保存文件為student_db_backup.sql。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開始導出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點擊「開始」按鈕，執行數據庫導出操作。</a:t>
            </a:r>
            <a:endParaRPr lang="en-US" sz="17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導入數據庫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刪除原數據庫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執行DROP DATABASE student_db;語句刪除原有數據庫。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創建新數據庫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8410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在Navicat中創建一個新的空數據庫，命名為student_db。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執行SQL文件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20196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右鍵新建的數據庫，選擇「Execute SQL File」，選擇備份文件。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確認恢復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檢查數據庫中的表和數據，確保數據庫已成功還原。</a:t>
            </a:r>
            <a:endParaRPr lang="en-US" sz="17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實驗總結與思考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基礎掌握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本次實驗涵蓋MySQL安裝、Navicat連接、SQL操作，奠定了數據庫管理基礎。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能力建立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學生應能創建數據庫、管理數據表、執行基本SQL語句。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後續發展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下一步可學習多表關聯、數據完整性約束、索引與查詢優化。</a:t>
            </a:r>
            <a:endParaRPr lang="en-US" sz="17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6599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數據庫系統的實際應用場景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電子商務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管理產品目錄、庫存、訂單和客戶信息。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銀行系統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處理交易記錄、賬戶管理和客戶資料。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醫療系統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存儲患者記錄、醫療歷史和藥物信息。</a:t>
            </a:r>
            <a:endParaRPr lang="en-US" sz="17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數據庫設計的基本原則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數據完整性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確保數據的準確性和一致性，防止錯誤數據的產生。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數據獨立性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62414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應用程序與數據存儲分離，減少相互依賴。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數據安全性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607671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防止未授權訪問，保護敏感數據。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數據冗餘最小化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07671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減少重複數據，節省存儲空間。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spc="-13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關係數據庫的基本概念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關係（表）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二維表格，由行（元組）和列（屬性）組成。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屬性（列）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表中的字段，描述實體的特性。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元組（行）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表中的記錄，代表一個實體實例。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域（取值範圍）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屬性的取值範圍，限定數據類型。</a:t>
            </a:r>
            <a:endParaRPr lang="en-US" sz="17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數據庫完整性約束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實體完整性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主鍵不能為空且必須唯一，確保每條記錄可被唯一標識。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參照完整性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外鍵值必須是另一個表的主鍵值或為空，確保表間關係正確。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域完整性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屬性值必須滿足數據類型、格式和取值範圍的要求。</a:t>
            </a:r>
            <a:endParaRPr lang="en-US" sz="17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12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SQL語言的分類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0484" y="2156103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870728" y="1806773"/>
            <a:ext cx="215872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數據查詢語言(DQL)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0728" y="2246828"/>
            <a:ext cx="215872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SELECT語句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0484" y="3234095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524500" y="3030141"/>
            <a:ext cx="241518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數據操縱語言(DML)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524500" y="3470196"/>
            <a:ext cx="241518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INSERT, UPDATE, DELETE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0484" y="4457462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6178153" y="4253508"/>
            <a:ext cx="214491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數據定義語言(DDL)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178153" y="4693563"/>
            <a:ext cx="214491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CREATE, ALTER, DROP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C0C1D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0484" y="5680829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4"/>
          <p:cNvSpPr/>
          <p:nvPr/>
        </p:nvSpPr>
        <p:spPr>
          <a:xfrm>
            <a:off x="6831806" y="5476875"/>
            <a:ext cx="214931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數據控制語言(DCL)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831806" y="5916930"/>
            <a:ext cx="214931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GRANT, REVOKE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C0C1D7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70484" y="6904196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250" dirty="0"/>
          </a:p>
        </p:txBody>
      </p:sp>
      <p:sp>
        <p:nvSpPr>
          <p:cNvPr id="25" name="Text 18"/>
          <p:cNvSpPr/>
          <p:nvPr/>
        </p:nvSpPr>
        <p:spPr>
          <a:xfrm>
            <a:off x="7485578" y="6700242"/>
            <a:ext cx="2127409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事務控制語言(TCL)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7485578" y="7140297"/>
            <a:ext cx="212740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COMMIT, ROLLBACK</a:t>
            </a:r>
            <a:endParaRPr 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數據庫索引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提高查詢速度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索引可以大幅提高數據檢索的速度，尤其是在大型數據表中。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索引類型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常見索引類型包括B-Tree索引、哈希索引、全文索引等。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使用注意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索引會佔用存儲空間，並可能降低寫入操作的性能。</a:t>
            </a:r>
            <a:endParaRPr lang="en-US" sz="17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數據庫事務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事務是數據庫操作的基本單位，要麼全部執行，要麼全部不執行。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989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ACID特性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原子性(Atomicity)、一致性(Consistency)、隔離性(Isolation)、持久性(Durability)。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事務控制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使用BEGIN、COMMIT、ROLLBACK等語句控制事務的開始、提交和回滾。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859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數據庫管理系統(DBMS)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DBMS是一種操縱和管理數據庫的大型軟件，用於建立、使用和維護數據庫。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主要功能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數據定義、數據操縱、數據完整性控制、數據安全控制、數據庫恢復等。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作用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簡化數據庫設計，提高數據獨立性，保證數據安全性。</a:t>
            </a:r>
            <a:endParaRPr lang="en-US" sz="17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數據庫安全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199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訪問控制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1999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用戶認證和授權機制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199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數據加密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1999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敏感數據的加密存儲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199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審計跟踪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1999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記錄數據庫操作日誌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44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備份恢復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24437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定期備份和災難恢復計劃</a:t>
            </a:r>
            <a:endParaRPr lang="en-US" sz="17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數據庫性能優化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SQL優化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編寫高效的SQL語句，避免全表掃描和複雜聯接。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索引優化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合理設計和使用索引，提高查詢效率。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數據庫設計優化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合理的表結構設計，適當的數據冗餘和分區。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硬件優化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增加內存、使用SSD、提升網絡帶寬等。</a:t>
            </a:r>
            <a:endParaRPr lang="en-US" sz="17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數據庫備份策略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完全備份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備份整個數據庫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增量備份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只備份上次備份後的變化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差異備份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備份自上次完全備份後的所有變化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日誌備份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備份事務日誌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499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數據庫管理員(DBA)的職責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安裝與配置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安裝、配置和升級數據庫系統。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性能監控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監控數據庫性能，識別和解決瓶頸問題。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安全管理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實施數據庫安全策略，管理用戶權限。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備份恢復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制定和執行備份計劃，確保數據可恢復性。</a:t>
            </a:r>
            <a:endParaRPr lang="en-US" sz="17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數據庫系統的發展趨勢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雲數據庫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數據庫服務遷移至雲端，提供更高的可擴展性和可用性。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大數據技術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處理海量數據的新型數據庫系統，如Hadoop、Spark等。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NoSQL數據庫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非關係型數據庫的興起，適用於特定應用場景。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人工智能整合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數據庫系統與AI技術的融合，實現智能化數據管理。</a:t>
            </a:r>
            <a:endParaRPr lang="en-US" sz="17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595074"/>
            <a:ext cx="5410200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spc="-128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關係代數基礎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357" y="1595914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313" y="181987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選擇操作(σ)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313" y="2287786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從關係中選擇滿足條件的元組，相當於SQL中的WHERE子句。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7357" y="3074313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1313" y="329826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投影操作(π)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1313" y="3766185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從關係中選擇特定的列，相當於SQL中的SELECT列名列表。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357" y="4552712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313" y="477666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連接操作(⋈)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1313" y="5244584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將兩個關係組合成一個新關係，相當於SQL中的JOIN。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7357" y="6031111"/>
            <a:ext cx="7629287" cy="1608296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313" y="625506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集合操作(∪,∩,-)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1313" y="6722983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關係間的並集、交集和差集操作，對應SQL中的UNION、INTERSECT和EXCEPT。</a:t>
            </a:r>
            <a:endParaRPr lang="en-US" sz="17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spc="-10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數據庫規範化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577429" y="4068723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849" y="39072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88011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第一範式(1NF)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消除重複組，確保每個屬性都是原子的，不可再分。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849" y="482917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220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第二範式(2NF)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消除部分依賴，確保非主屬性完全依賴於主鍵。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429" y="5820370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849" y="5658922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88011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第三範式(3NF)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消除傳遞依賴，確保非主屬性不依賴於其他非主屬性。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6849" y="6488787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220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BC範式(BCNF)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220" y="6829901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更嚴格的第三範式，確保每個決定因素都是候選鍵。</a:t>
            </a:r>
            <a:endParaRPr lang="en-US" sz="145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實體關係模型(ER模型)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30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2415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實體(Entity)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456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現實世界中可區分的對象，如學生、課程等。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1930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72415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屬性(Attribute)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214568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實體的特性或性質，如學生的姓名、年齡等。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193036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72415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關係(Relationship)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6889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實體間的聯繫，如學生選修課程。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514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689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基數(Cardinality)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25935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關係中實體間的數量對應，如一對一、一對多、多對多。</a:t>
            </a:r>
            <a:endParaRPr lang="en-US" sz="17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數據庫系統架構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199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客戶端層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1999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用戶界面和應用程序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1374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應用服務層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1374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業務邏輯處理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1649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數據庫服務層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16492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數據庫管理系統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1333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存儲層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1333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物理數據存儲</a:t>
            </a:r>
            <a:endParaRPr lang="en-US" sz="17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學習資源推薦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參考書籍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《數據庫系統概論》、《MySQL技術內幕》等專業教材。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線上課程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Coursera、Udemy等平台上的數據庫課程。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官方文檔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MySQL、PostgreSQL等數據庫系統的官方文檔和教程。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1931075"/>
            <a:ext cx="508242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120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常見數據庫管理系統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7" y="3104674"/>
            <a:ext cx="2508290" cy="250829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67" y="3104674"/>
            <a:ext cx="2508290" cy="250829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996" y="3104674"/>
            <a:ext cx="2508290" cy="250829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25" y="3104674"/>
            <a:ext cx="2508290" cy="2508290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854" y="3104674"/>
            <a:ext cx="2508290" cy="250829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11518" y="5973247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市場上有多種流行的數據庫管理系統，包括MySQL、PostgreSQL、SQL Server、Oracle等。每種系統都有其特點和適用場景。</a:t>
            </a:r>
            <a:endParaRPr lang="en-US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16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課程總結與展望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1982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基礎知識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461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本週課程介紹了數據庫的基本概念、數據模型和SQL基礎操作。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實踐技能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39814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通過實驗，學習了MySQL安裝、Navicat使用和基本SQL操作。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48688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後續學習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接下來將深入學習關係數據庫設計、高級SQL、事務處理等內容。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1616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2041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161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應用前景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65202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數據庫技術在各行各業有廣泛應用，掌握這些技能將為未來發展奠定基礎。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數據模型概述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924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數據模型的意義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9240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抽象描述現實世界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模型分類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110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概念模型、邏輯模型、物理模型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基本要素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8880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數據結構、操作、完整性約束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數據模型是數據庫系統的核心和基礎，它決定了數據庫系統的性能和應用範圍。不同的數據模型適用於不同的應用場景。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層次模型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5857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358509"/>
            <a:ext cx="1555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樹形結構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848928"/>
            <a:ext cx="1555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以樹為數據結構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778806"/>
            <a:ext cx="1333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父子關係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69224"/>
            <a:ext cx="1333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一對多的映射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199102"/>
            <a:ext cx="1464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早期應用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689521"/>
            <a:ext cx="1464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IBM的IMS系統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層次模型是最早的數據庫模型之一，使用樹狀結構表示實體間的關係。它的優點是結構簡單，查詢效率高；缺點是難以表示複雜關係。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網絡模型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網狀結構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允許一個記錄有多個父記錄，解決了層次模型的一些限制。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複雜關係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能表示多對多關係，更接近現實世界的複雜性。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代表系統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IDMS和ADABAS等系統採用此模型。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2025-03-06T07:33:02Z</dcterms:created>
  <dcterms:modified xsi:type="dcterms:W3CDTF">2025-03-06T07:33:02Z</dcterms:modified>
</cp:coreProperties>
</file>